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0" r:id="rId4"/>
    <p:sldId id="281" r:id="rId5"/>
    <p:sldId id="280" r:id="rId6"/>
    <p:sldId id="294" r:id="rId7"/>
    <p:sldId id="284" r:id="rId8"/>
    <p:sldId id="289" r:id="rId9"/>
    <p:sldId id="288" r:id="rId10"/>
    <p:sldId id="286" r:id="rId11"/>
    <p:sldId id="292" r:id="rId12"/>
    <p:sldId id="291" r:id="rId13"/>
    <p:sldId id="293" r:id="rId14"/>
    <p:sldId id="287" r:id="rId15"/>
    <p:sldId id="290" r:id="rId16"/>
    <p:sldId id="256" r:id="rId17"/>
    <p:sldId id="278" r:id="rId18"/>
    <p:sldId id="259" r:id="rId19"/>
    <p:sldId id="258" r:id="rId20"/>
    <p:sldId id="276" r:id="rId21"/>
    <p:sldId id="295" r:id="rId22"/>
    <p:sldId id="296" r:id="rId23"/>
    <p:sldId id="297" r:id="rId24"/>
    <p:sldId id="260" r:id="rId2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08F"/>
    <a:srgbClr val="35408F"/>
    <a:srgbClr val="F3B73C"/>
    <a:srgbClr val="E75637"/>
    <a:srgbClr val="F2E6CC"/>
    <a:srgbClr val="E03A00"/>
    <a:srgbClr val="172B7E"/>
    <a:srgbClr val="2BA287"/>
    <a:srgbClr val="19A78C"/>
    <a:srgbClr val="199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08/09/2021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AC9D19A-DE21-4ECB-8411-A53432DA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93" y="0"/>
            <a:ext cx="6264246" cy="60414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" y="373573"/>
            <a:ext cx="2416629" cy="672504"/>
          </a:xfrm>
        </p:spPr>
        <p:txBody>
          <a:bodyPr>
            <a:noAutofit/>
          </a:bodyPr>
          <a:lstStyle/>
          <a:p>
            <a:r>
              <a:rPr lang="es-CO" sz="20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Cluster-map</a:t>
            </a:r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s-CO" sz="16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Hierarchical</a:t>
            </a:r>
            <a:r>
              <a:rPr lang="es-CO" sz="16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6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Aglomerative</a:t>
            </a:r>
            <a:r>
              <a:rPr lang="es-CO" sz="16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6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  <a:endParaRPr lang="es-CO" sz="2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6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93" y="130627"/>
            <a:ext cx="6764814" cy="672504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que más destacan en fraude cometido </a:t>
            </a:r>
            <a:endParaRPr lang="es-CO" sz="40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7DEC33-FC9C-484B-9D75-61D29F23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47762"/>
            <a:ext cx="47625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93" y="130627"/>
            <a:ext cx="6764814" cy="672504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que más destacan en fraude cometido </a:t>
            </a:r>
            <a:endParaRPr lang="es-CO" sz="40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04EF57-9F3D-4F32-AE7D-3C7C59A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33487"/>
            <a:ext cx="62484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2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93" y="130627"/>
            <a:ext cx="6764814" cy="672504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que más destacan en fraude cometido </a:t>
            </a:r>
            <a:endParaRPr lang="es-CO" sz="40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11DE90-5991-4716-A9B9-A842D307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46" y="1165127"/>
            <a:ext cx="6951307" cy="45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009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CO" sz="28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Otras variables importantes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FA0545-DF6B-4876-A976-508113F2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07" y="2144220"/>
            <a:ext cx="3929460" cy="37154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01CA90-4CB4-4E49-A7AD-A23F7E86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" y="1175656"/>
            <a:ext cx="4036093" cy="37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009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CO" sz="28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Otras variables importantes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D0AC15-6B95-40D0-A7E9-4BCE3CD00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58" y="2541618"/>
            <a:ext cx="3352808" cy="32726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61EF6A-467E-4250-902E-672EABD3A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7" y="1065584"/>
            <a:ext cx="4691139" cy="36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03023-FECB-4B35-9C09-04FAF9C6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916" y="368717"/>
            <a:ext cx="6858000" cy="616790"/>
          </a:xfrm>
        </p:spPr>
        <p:txBody>
          <a:bodyPr>
            <a:normAutofit/>
          </a:bodyPr>
          <a:lstStyle/>
          <a:p>
            <a:r>
              <a:rPr lang="es-CO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</a:t>
            </a:r>
            <a:r>
              <a:rPr lang="en-US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s-CO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Clasificación: </a:t>
            </a:r>
            <a:r>
              <a:rPr lang="es-CO" sz="3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lang="es-CO" sz="3200" dirty="0">
              <a:solidFill>
                <a:srgbClr val="3540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FAC041-37EF-4C20-BDEF-911483CF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94" y="1389292"/>
            <a:ext cx="7638811" cy="39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0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uál es la diferencia entre las máquinas de soporte vectorial lineales y la regresión  logística? - Quora">
            <a:extLst>
              <a:ext uri="{FF2B5EF4-FFF2-40B4-BE49-F238E27FC236}">
                <a16:creationId xmlns:a16="http://schemas.microsoft.com/office/drawing/2014/main" id="{3DCD4FF5-D75A-418D-A413-7DD91F48D1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5757" y="1545576"/>
            <a:ext cx="1778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AutoShape 4" descr="Cuál es la diferencia entre las máquinas de soporte vectorial lineales y la regresión  logística? - Quora">
            <a:extLst>
              <a:ext uri="{FF2B5EF4-FFF2-40B4-BE49-F238E27FC236}">
                <a16:creationId xmlns:a16="http://schemas.microsoft.com/office/drawing/2014/main" id="{A7FEAD4D-2CA5-4020-A504-01739E3D7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9297" y="29416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C2DEBE-2C68-41F3-8F73-9132A895AFF1}"/>
              </a:ext>
            </a:extLst>
          </p:cNvPr>
          <p:cNvSpPr txBox="1">
            <a:spLocks/>
          </p:cNvSpPr>
          <p:nvPr/>
        </p:nvSpPr>
        <p:spPr>
          <a:xfrm>
            <a:off x="568627" y="511372"/>
            <a:ext cx="4596629" cy="602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</a:t>
            </a:r>
            <a:r>
              <a:rPr lang="en-US" sz="3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</a:t>
            </a:r>
            <a:r>
              <a:rPr lang="es-CO" sz="3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GBoost</a:t>
            </a:r>
            <a:endParaRPr lang="es-CO" sz="3200" dirty="0">
              <a:solidFill>
                <a:srgbClr val="3540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6221C5-C60B-4806-8543-2DE12DAF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27" y="1340569"/>
            <a:ext cx="8210939" cy="35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1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4229-2D1C-4151-8878-5BBED6CD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415636"/>
            <a:ext cx="8700655" cy="1105254"/>
          </a:xfrm>
        </p:spPr>
        <p:txBody>
          <a:bodyPr>
            <a:noAutofit/>
          </a:bodyPr>
          <a:lstStyle/>
          <a:p>
            <a:pPr algn="l"/>
            <a:r>
              <a:rPr lang="es-CO" sz="31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Confusion</a:t>
            </a:r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1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</a:t>
            </a:r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Parámetros por default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B365AE-1932-4182-88C7-3690636B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833562"/>
            <a:ext cx="48672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1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2132A9-EFA8-49DB-B20B-8D42CBE3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03" y="3639095"/>
            <a:ext cx="3021805" cy="1651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EEEC50-8764-4F42-9873-47063662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49" y="1291545"/>
            <a:ext cx="3031902" cy="16318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E2688BD-38EB-4702-9B0A-D98165E35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68"/>
          <a:stretch/>
        </p:blipFill>
        <p:spPr>
          <a:xfrm>
            <a:off x="827701" y="5270980"/>
            <a:ext cx="3021806" cy="5370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0040636-FF29-41A3-A47B-92D295DB0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9623"/>
          <a:stretch/>
        </p:blipFill>
        <p:spPr>
          <a:xfrm>
            <a:off x="5128949" y="2932755"/>
            <a:ext cx="3031902" cy="4454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349C295-F339-4C81-899E-04B49C1EF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05" y="1291546"/>
            <a:ext cx="3031902" cy="16318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CCF05D2-B2E8-474B-AFAF-5235EAD5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05" y="2932757"/>
            <a:ext cx="3031902" cy="53706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EBFC9AFA-0FA3-48F6-A526-9DA27F577267}"/>
              </a:ext>
            </a:extLst>
          </p:cNvPr>
          <p:cNvSpPr txBox="1">
            <a:spLocks/>
          </p:cNvSpPr>
          <p:nvPr/>
        </p:nvSpPr>
        <p:spPr>
          <a:xfrm>
            <a:off x="397164" y="1"/>
            <a:ext cx="8599054" cy="91309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Métricas</a:t>
            </a:r>
            <a:r>
              <a:rPr lang="en-US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clasificación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10C7930-060B-4CE6-B61D-351CDCF93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8949" y="4325915"/>
            <a:ext cx="3031902" cy="7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1498" y="1966024"/>
            <a:ext cx="7804726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72B7E"/>
                </a:solidFill>
                <a:latin typeface="Ancizar Serif"/>
                <a:cs typeface="Ancizar Serif"/>
              </a:rPr>
              <a:t>Detección de fraude en reclamación de seguros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1483227" y="3941389"/>
            <a:ext cx="6201268" cy="1249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rgbClr val="172B7E"/>
                </a:solidFill>
                <a:latin typeface="Ancizar Serif"/>
                <a:cs typeface="Ancizar Serif"/>
              </a:rPr>
              <a:t>Facultad de Ciencias  </a:t>
            </a:r>
          </a:p>
          <a:p>
            <a:r>
              <a:rPr lang="es-ES" sz="2000" dirty="0">
                <a:solidFill>
                  <a:srgbClr val="172B7E"/>
                </a:solidFill>
                <a:latin typeface="Ancizar Serif"/>
                <a:cs typeface="Ancizar Serif"/>
              </a:rPr>
              <a:t>Especialización en Estadística</a:t>
            </a:r>
          </a:p>
          <a:p>
            <a:endParaRPr lang="es-ES" sz="2000" dirty="0">
              <a:solidFill>
                <a:srgbClr val="172B7E"/>
              </a:solidFill>
              <a:latin typeface="Ancizar Serif"/>
              <a:cs typeface="Ancizar Serif"/>
            </a:endParaRPr>
          </a:p>
          <a:p>
            <a:r>
              <a:rPr lang="es-ES" sz="2000" dirty="0">
                <a:solidFill>
                  <a:srgbClr val="172B7E"/>
                </a:solidFill>
                <a:latin typeface="Ancizar Serif"/>
                <a:cs typeface="Ancizar Serif"/>
              </a:rPr>
              <a:t>Andrés Ferney Infante</a:t>
            </a:r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524FF-3F6A-4555-82A5-61813D9E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51" y="491210"/>
            <a:ext cx="8123403" cy="724894"/>
          </a:xfrm>
        </p:spPr>
        <p:txBody>
          <a:bodyPr>
            <a:noAutofit/>
          </a:bodyPr>
          <a:lstStyle/>
          <a:p>
            <a:pPr algn="l"/>
            <a:r>
              <a:rPr lang="en-US" sz="31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Métricas</a:t>
            </a:r>
            <a:r>
              <a:rPr lang="en-US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31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evaluación</a:t>
            </a:r>
            <a:r>
              <a:rPr lang="en-US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Parámetros</a:t>
            </a:r>
            <a:r>
              <a:rPr lang="en-US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por default</a:t>
            </a:r>
            <a:endParaRPr lang="es-CO" sz="3100" dirty="0">
              <a:solidFill>
                <a:srgbClr val="3540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7E76A1-6B06-4848-AF04-D7C99E0E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19250"/>
            <a:ext cx="5181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3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4229-2D1C-4151-8878-5BBED6CD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415636"/>
            <a:ext cx="8700655" cy="1105254"/>
          </a:xfrm>
        </p:spPr>
        <p:txBody>
          <a:bodyPr>
            <a:noAutofit/>
          </a:bodyPr>
          <a:lstStyle/>
          <a:p>
            <a:pPr algn="l"/>
            <a:r>
              <a:rPr lang="es-CO" sz="3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Optimización </a:t>
            </a:r>
            <a:r>
              <a:rPr lang="es-CO" sz="36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es-CO" sz="3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endParaRPr lang="es-C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0CF44A-6ABC-4F4A-AF76-DAD8E6B6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8" y="1856805"/>
            <a:ext cx="8583704" cy="31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3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4229-2D1C-4151-8878-5BBED6CD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415636"/>
            <a:ext cx="8700655" cy="1105254"/>
          </a:xfrm>
        </p:spPr>
        <p:txBody>
          <a:bodyPr>
            <a:noAutofit/>
          </a:bodyPr>
          <a:lstStyle/>
          <a:p>
            <a:pPr algn="l"/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 optimización </a:t>
            </a:r>
            <a:r>
              <a:rPr lang="es-CO" sz="31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5C9EA5-BAE7-44BA-B1AE-5A852DD4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7" y="1614487"/>
            <a:ext cx="52387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4229-2D1C-4151-8878-5BBED6CD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415636"/>
            <a:ext cx="8700655" cy="1105254"/>
          </a:xfrm>
        </p:spPr>
        <p:txBody>
          <a:bodyPr>
            <a:noAutofit/>
          </a:bodyPr>
          <a:lstStyle/>
          <a:p>
            <a:pPr algn="l"/>
            <a:r>
              <a:rPr lang="es-CO" sz="31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2C81A8A-43AE-4A3B-A6F3-FF5C9A56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14192"/>
          </a:xfrm>
        </p:spPr>
        <p:txBody>
          <a:bodyPr>
            <a:normAutofit/>
          </a:bodyPr>
          <a:lstStyle/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puede mejorar e implementar esta metodología en el contexto colombiano y mejorar el 7% – 8% de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deteccion</a:t>
            </a:r>
            <a:endParaRPr lang="es-CO" sz="2200" dirty="0">
              <a:solidFill>
                <a:srgbClr val="3540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considerar la variable hobbies, severidad del incidente y valores separados por reclamación a la hora de realizar armar el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colombiano</a:t>
            </a:r>
          </a:p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puede observar una mejoría significativa, al optimizar el modelo mediante el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(), incrementando las clasificaciones correctas que se hacen de los casos donde se cometió fraude.</a:t>
            </a:r>
          </a:p>
        </p:txBody>
      </p:sp>
    </p:spTree>
    <p:extLst>
      <p:ext uri="{BB962C8B-B14F-4D97-AF65-F5344CB8AC3E}">
        <p14:creationId xmlns:p14="http://schemas.microsoft.com/office/powerpoint/2010/main" val="158184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E03A00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A9F2B-2596-4CF9-BA76-D91BF08C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0" y="594518"/>
            <a:ext cx="8664315" cy="639761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499915-D200-48DB-A6DF-940330BB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1783830"/>
            <a:ext cx="8664315" cy="1211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Construir un modelo de machine </a:t>
            </a:r>
            <a:r>
              <a:rPr lang="es-CO" sz="20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sea capaz de clasificar, y por añadidura encontrar a priori, los casos de fraude que se cometen en las reclamaciones de seguros</a:t>
            </a:r>
          </a:p>
        </p:txBody>
      </p:sp>
    </p:spTree>
    <p:extLst>
      <p:ext uri="{BB962C8B-B14F-4D97-AF65-F5344CB8AC3E}">
        <p14:creationId xmlns:p14="http://schemas.microsoft.com/office/powerpoint/2010/main" val="327080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54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Planteamiento</a:t>
            </a:r>
            <a:r>
              <a:rPr lang="es-CO" dirty="0"/>
              <a:t> </a:t>
            </a:r>
            <a:r>
              <a:rPr lang="es-CO" sz="54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1AFCA8-EF14-4654-B4C2-05A4586B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Colombia se encuentra dentro de los países de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latinoamérica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 que mas se comete fraude, en donde 7 de cada 10 siniestros tienen algún indicio de fraude, y donde se comprueba solo en el 7% de los casos.</a:t>
            </a:r>
          </a:p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INIF (Instituto Nacional de Investigación y Prevención del Fraude) en el 2017 advirtió el 8% de los casos investigados fueron en efecto fraude consiguiendo de este modo un ahorro de 11.614 millones.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169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Problemas encontrados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1AFCA8-EF14-4654-B4C2-05A4586B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1615"/>
            <a:ext cx="8229600" cy="881743"/>
          </a:xfrm>
        </p:spPr>
        <p:txBody>
          <a:bodyPr>
            <a:normAutofit fontScale="85000" lnSpcReduction="10000"/>
          </a:bodyPr>
          <a:lstStyle/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 uso exclusivo de las compañías de seguros,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Fasecolda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INIF.</a:t>
            </a:r>
          </a:p>
          <a:p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trata de un problema de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imbalance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2F7436-C84E-4FFA-95F6-9356C640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644" y="2709750"/>
            <a:ext cx="2777722" cy="3143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AFCBFF-6F1C-4266-AC18-89A426C2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90" y="2182616"/>
            <a:ext cx="2777722" cy="34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1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Contextualización del </a:t>
            </a:r>
            <a:r>
              <a:rPr lang="es-CO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endParaRPr lang="es-CO" dirty="0">
              <a:solidFill>
                <a:srgbClr val="3540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1AFCA8-EF14-4654-B4C2-05A4586B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14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</a:t>
            </a:r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 compone de 39 variables entre cualitativas y cuantitativas que describen las características que tiene una póliza, del cliente y del incidente.</a:t>
            </a:r>
          </a:p>
          <a:p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cliente -&gt; meses de vinculación, edad, el género, la ocupación, los hobbies, la relación con el beneficiario, etc.</a:t>
            </a:r>
          </a:p>
          <a:p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incidente -&gt; año del auto, reporte policial, daño a propiedad, cantidad de testigos presentes, numero de lesionados, entre otras.</a:t>
            </a:r>
          </a:p>
          <a:p>
            <a:r>
              <a:rPr lang="es-CO" sz="22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la póliza -</a:t>
            </a:r>
            <a:r>
              <a:rPr lang="en-US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es-CO" sz="22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número de la misma, fecha de vinculación, estado donde la adquirió, prima de la póliza entre otras.</a:t>
            </a:r>
          </a:p>
        </p:txBody>
      </p:sp>
    </p:spTree>
    <p:extLst>
      <p:ext uri="{BB962C8B-B14F-4D97-AF65-F5344CB8AC3E}">
        <p14:creationId xmlns:p14="http://schemas.microsoft.com/office/powerpoint/2010/main" val="315736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CO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CA0C35-602A-45B3-B96E-9408C634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87945"/>
            <a:ext cx="3498980" cy="33163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757E63-C3BA-4242-9E02-86B9AF57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629" y="3130991"/>
            <a:ext cx="4591435" cy="27732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6577047-0254-43F1-81F1-72EC587759D7}"/>
              </a:ext>
            </a:extLst>
          </p:cNvPr>
          <p:cNvSpPr txBox="1"/>
          <p:nvPr/>
        </p:nvSpPr>
        <p:spPr>
          <a:xfrm>
            <a:off x="506287" y="1333483"/>
            <a:ext cx="5875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1000 Registros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01/01/2015 – 01/03/2015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para la información del cliente, de la póliza y del evento</a:t>
            </a:r>
          </a:p>
        </p:txBody>
      </p:sp>
    </p:spTree>
    <p:extLst>
      <p:ext uri="{BB962C8B-B14F-4D97-AF65-F5344CB8AC3E}">
        <p14:creationId xmlns:p14="http://schemas.microsoft.com/office/powerpoint/2010/main" val="65080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3" y="233264"/>
            <a:ext cx="2211476" cy="672504"/>
          </a:xfrm>
        </p:spPr>
        <p:txBody>
          <a:bodyPr>
            <a:noAutofit/>
          </a:bodyPr>
          <a:lstStyle/>
          <a:p>
            <a:r>
              <a:rPr lang="es-CO" sz="20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Heatmap</a:t>
            </a:r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correlación </a:t>
            </a:r>
            <a:r>
              <a:rPr lang="es-CO" sz="2000" dirty="0" err="1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</a:t>
            </a:r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0.3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BEDFC6-3661-4696-8253-6E81802F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37" y="9331"/>
            <a:ext cx="6292700" cy="60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E346-7031-4BE9-ACC1-B72A853B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3" y="233264"/>
            <a:ext cx="2211476" cy="672504"/>
          </a:xfrm>
        </p:spPr>
        <p:txBody>
          <a:bodyPr>
            <a:noAutofit/>
          </a:bodyPr>
          <a:lstStyle/>
          <a:p>
            <a:r>
              <a:rPr lang="es-CO" sz="2000" dirty="0">
                <a:solidFill>
                  <a:srgbClr val="3540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Correlación vs reporte de fraude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DD2BC6-80E3-45FC-BCE7-0D68C821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07" y="91042"/>
            <a:ext cx="6646680" cy="58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5691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1370</TotalTime>
  <Words>436</Words>
  <Application>Microsoft Office PowerPoint</Application>
  <PresentationFormat>Presentación en pantalla (4:3)</PresentationFormat>
  <Paragraphs>42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Ancizar Serif</vt:lpstr>
      <vt:lpstr>Arial</vt:lpstr>
      <vt:lpstr>Calibri</vt:lpstr>
      <vt:lpstr>Tahoma</vt:lpstr>
      <vt:lpstr>Plantilla-presentacion</vt:lpstr>
      <vt:lpstr>Presentación de PowerPoint</vt:lpstr>
      <vt:lpstr>Presentación de PowerPoint</vt:lpstr>
      <vt:lpstr>Objetivo del proyecto</vt:lpstr>
      <vt:lpstr>Planteamiento del problema</vt:lpstr>
      <vt:lpstr>Problemas encontrados</vt:lpstr>
      <vt:lpstr>Contextualización del dataset</vt:lpstr>
      <vt:lpstr>Dataset:</vt:lpstr>
      <vt:lpstr>Heatmap correlación sup 0.3</vt:lpstr>
      <vt:lpstr>Correlación vs reporte de fraude</vt:lpstr>
      <vt:lpstr>Cluster-map: Hierarchical Aglomerative Clustering</vt:lpstr>
      <vt:lpstr>Variables que más destacan en fraude cometido </vt:lpstr>
      <vt:lpstr>Variables que más destacan en fraude cometido </vt:lpstr>
      <vt:lpstr>Variables que más destacan en fraude cometido </vt:lpstr>
      <vt:lpstr>Otras variables importantes</vt:lpstr>
      <vt:lpstr>Otras variables importantes</vt:lpstr>
      <vt:lpstr>Modelo de Clasificación: XGBoost</vt:lpstr>
      <vt:lpstr>Presentación de PowerPoint</vt:lpstr>
      <vt:lpstr>Confusion matrix: Parámetros por default</vt:lpstr>
      <vt:lpstr>Presentación de PowerPoint</vt:lpstr>
      <vt:lpstr>Métricas de evaluación: Parámetros por default</vt:lpstr>
      <vt:lpstr>Optimización GridSearchCV()</vt:lpstr>
      <vt:lpstr>Resultado optimización GridSearchCV()</vt:lpstr>
      <vt:lpstr>Conclusión</vt:lpstr>
      <vt:lpstr>Presentación de PowerPoint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Andres Ferney Infante C</cp:lastModifiedBy>
  <cp:revision>96</cp:revision>
  <dcterms:created xsi:type="dcterms:W3CDTF">2018-07-09T16:33:10Z</dcterms:created>
  <dcterms:modified xsi:type="dcterms:W3CDTF">2021-09-09T04:52:50Z</dcterms:modified>
</cp:coreProperties>
</file>